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89" r:id="rId2"/>
    <p:sldId id="256" r:id="rId3"/>
    <p:sldId id="264" r:id="rId4"/>
    <p:sldId id="283" r:id="rId5"/>
    <p:sldId id="288" r:id="rId6"/>
    <p:sldId id="259" r:id="rId7"/>
    <p:sldId id="270" r:id="rId8"/>
    <p:sldId id="271" r:id="rId9"/>
    <p:sldId id="272" r:id="rId10"/>
    <p:sldId id="273" r:id="rId11"/>
    <p:sldId id="274" r:id="rId12"/>
    <p:sldId id="275" r:id="rId13"/>
    <p:sldId id="266" r:id="rId14"/>
    <p:sldId id="276" r:id="rId15"/>
    <p:sldId id="262" r:id="rId16"/>
    <p:sldId id="285" r:id="rId17"/>
    <p:sldId id="277" r:id="rId18"/>
    <p:sldId id="278" r:id="rId19"/>
    <p:sldId id="279" r:id="rId20"/>
    <p:sldId id="293" r:id="rId21"/>
    <p:sldId id="280" r:id="rId22"/>
    <p:sldId id="281" r:id="rId23"/>
    <p:sldId id="258" r:id="rId24"/>
    <p:sldId id="292" r:id="rId25"/>
    <p:sldId id="294" r:id="rId26"/>
    <p:sldId id="295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61" autoAdjust="0"/>
  </p:normalViewPr>
  <p:slideViewPr>
    <p:cSldViewPr snapToGrid="0" snapToObjects="1">
      <p:cViewPr varScale="1">
        <p:scale>
          <a:sx n="84" d="100"/>
          <a:sy n="84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4C64F-F18B-944D-9DF9-594542AAC2F3}" type="datetimeFigureOut">
              <a:rPr lang="en-US" smtClean="0"/>
              <a:t>4/8/18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8D825-5355-1044-BB16-4D927DD73B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5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Idetnifying</a:t>
            </a:r>
            <a:r>
              <a:rPr lang="en-US" dirty="0" smtClean="0"/>
              <a:t> own feelings</a:t>
            </a:r>
          </a:p>
          <a:p>
            <a:r>
              <a:rPr lang="en-US" dirty="0" smtClean="0"/>
              <a:t> recognizing feelings of others</a:t>
            </a:r>
          </a:p>
          <a:p>
            <a:r>
              <a:rPr lang="en-US" dirty="0" smtClean="0"/>
              <a:t>Empathy</a:t>
            </a:r>
          </a:p>
          <a:p>
            <a:r>
              <a:rPr lang="en-US" dirty="0" smtClean="0"/>
              <a:t>Determining if someone is trustworthy</a:t>
            </a:r>
            <a:r>
              <a:rPr lang="en-US" baseline="0" dirty="0" smtClean="0"/>
              <a:t> --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82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 choices</a:t>
            </a:r>
          </a:p>
          <a:p>
            <a:r>
              <a:rPr lang="en-US" dirty="0" smtClean="0"/>
              <a:t>Understanding community norms</a:t>
            </a:r>
          </a:p>
          <a:p>
            <a:r>
              <a:rPr lang="en-US" dirty="0" smtClean="0"/>
              <a:t>Determining appropriate behavior to use in different social situations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47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 is for children to</a:t>
            </a:r>
            <a:r>
              <a:rPr lang="en-US" baseline="0" dirty="0" smtClean="0"/>
              <a:t> develop positive self esteem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Worth as an individual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How we see our perceived value to the world and others</a:t>
            </a:r>
          </a:p>
          <a:p>
            <a:r>
              <a:rPr lang="en-US" dirty="0" smtClean="0"/>
              <a:t>Gives us strength and flexibility to take charge of our lives and grow from our mistakes without fear of rejection</a:t>
            </a:r>
          </a:p>
          <a:p>
            <a:r>
              <a:rPr lang="en-US" dirty="0" smtClean="0"/>
              <a:t>High self esteem individuals are more likely to persist in the face of failure.</a:t>
            </a:r>
          </a:p>
          <a:p>
            <a:r>
              <a:rPr lang="en-US" dirty="0" smtClean="0"/>
              <a:t>SES</a:t>
            </a:r>
          </a:p>
          <a:p>
            <a:r>
              <a:rPr lang="en-US" dirty="0" smtClean="0"/>
              <a:t>Must be on the lookout for low self esteem and immediately develop a plan to address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11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51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the construct is important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Shows how everything interconnects.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Language is at the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07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35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LiveSlide Site</a:t>
            </a:r>
          </a:p>
          <a:p>
            <a:r>
              <a:rPr lang="en-US" smtClean="0"/>
              <a:t>https://www.mentimeter.com/s/409018a203f64da2d9be783407b418e0/849ef3ec9e5a/edit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80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Language nuances—example---I love your outfit! (nicely)		I</a:t>
            </a:r>
            <a:r>
              <a:rPr lang="en-US" baseline="0" dirty="0" smtClean="0"/>
              <a:t> love your outfit (sarcastically)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09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2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86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34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767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Parents may see their children differently than the children see themselves.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1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51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06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35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40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LiveSlide Site</a:t>
            </a:r>
          </a:p>
          <a:p>
            <a:r>
              <a:rPr lang="en-US" smtClean="0"/>
              <a:t>https://www.mentimeter.com/s/b081e410d8861f42e2d7b10258ca2422/0fa7513a1894/edit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9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2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35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LiveSlide</a:t>
            </a:r>
            <a:r>
              <a:rPr lang="en-US" dirty="0" smtClean="0"/>
              <a:t> Site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www.mentimeter.com</a:t>
            </a:r>
            <a:r>
              <a:rPr lang="en-US" dirty="0" smtClean="0"/>
              <a:t>/s/060de414431561939a5e4b0db5b31fa1/07563c319baf/edit</a:t>
            </a:r>
          </a:p>
          <a:p>
            <a:endParaRPr lang="en-US" dirty="0" smtClean="0"/>
          </a:p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0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Learn from family</a:t>
            </a:r>
            <a:r>
              <a:rPr lang="en-US" baseline="0" dirty="0" smtClean="0"/>
              <a:t> and community</a:t>
            </a:r>
          </a:p>
          <a:p>
            <a:r>
              <a:rPr lang="en-US" baseline="0" dirty="0" smtClean="0"/>
              <a:t>They may learn good social skills</a:t>
            </a:r>
          </a:p>
          <a:p>
            <a:r>
              <a:rPr lang="en-US" baseline="0" dirty="0" smtClean="0"/>
              <a:t>Or they may learn bad social skills --- examples</a:t>
            </a:r>
          </a:p>
          <a:p>
            <a:r>
              <a:rPr lang="en-US" baseline="0" dirty="0" smtClean="0"/>
              <a:t>Therefore they must be taught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Developmental milestones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VERY </a:t>
            </a:r>
            <a:r>
              <a:rPr lang="en-US" baseline="0" dirty="0" err="1" smtClean="0"/>
              <a:t>WELL.com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04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Helpful to</a:t>
            </a:r>
            <a:r>
              <a:rPr lang="en-US" baseline="0" dirty="0" smtClean="0"/>
              <a:t> categorize social skills in some way—makes it easier to focus on skill groupings. This is one way.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13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skills</a:t>
            </a:r>
            <a:r>
              <a:rPr lang="en-US" baseline="0" dirty="0" smtClean="0"/>
              <a:t> would you consider as “foundational?”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Eye contact</a:t>
            </a:r>
          </a:p>
          <a:p>
            <a:r>
              <a:rPr lang="en-US" baseline="0" dirty="0" smtClean="0"/>
              <a:t>Reading the emotional signals of others</a:t>
            </a:r>
          </a:p>
          <a:p>
            <a:r>
              <a:rPr lang="en-US" baseline="0" dirty="0" smtClean="0"/>
              <a:t>	facial expressions</a:t>
            </a:r>
          </a:p>
          <a:p>
            <a:r>
              <a:rPr lang="en-US" baseline="0" dirty="0" smtClean="0"/>
              <a:t>	body language</a:t>
            </a:r>
          </a:p>
          <a:p>
            <a:r>
              <a:rPr lang="en-US" baseline="0" dirty="0" smtClean="0"/>
              <a:t>Personal space</a:t>
            </a:r>
          </a:p>
          <a:p>
            <a:r>
              <a:rPr lang="en-US" baseline="0" dirty="0" smtClean="0"/>
              <a:t>Self regulation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1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Resolving conflict</a:t>
            </a:r>
          </a:p>
          <a:p>
            <a:r>
              <a:rPr lang="en-US" dirty="0" smtClean="0"/>
              <a:t>Making friends</a:t>
            </a:r>
          </a:p>
          <a:p>
            <a:r>
              <a:rPr lang="en-US" dirty="0" smtClean="0"/>
              <a:t>Taking turns</a:t>
            </a:r>
          </a:p>
          <a:p>
            <a:r>
              <a:rPr lang="en-US" dirty="0" smtClean="0"/>
              <a:t>Sharing</a:t>
            </a:r>
          </a:p>
          <a:p>
            <a:r>
              <a:rPr lang="en-US" dirty="0" smtClean="0"/>
              <a:t>Initiating and ending conversations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8D825-5355-1044-BB16-4D927DD73B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6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5C-28D6-A046-885B-1F75D0283D55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958-213A-3443-9339-94B35111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5C-28D6-A046-885B-1F75D0283D55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958-213A-3443-9339-94B35111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5C-28D6-A046-885B-1F75D0283D55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958-213A-3443-9339-94B35111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5C-28D6-A046-885B-1F75D0283D55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958-213A-3443-9339-94B35111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5C-28D6-A046-885B-1F75D0283D55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958-213A-3443-9339-94B35111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5C-28D6-A046-885B-1F75D0283D55}" type="datetimeFigureOut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958-213A-3443-9339-94B35111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5C-28D6-A046-885B-1F75D0283D55}" type="datetimeFigureOut">
              <a:rPr lang="en-US" smtClean="0"/>
              <a:t>4/8/18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958-213A-3443-9339-94B35111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5C-28D6-A046-885B-1F75D0283D55}" type="datetimeFigureOut">
              <a:rPr lang="en-US" smtClean="0"/>
              <a:t>4/8/18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958-213A-3443-9339-94B35111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5C-28D6-A046-885B-1F75D0283D55}" type="datetimeFigureOut">
              <a:rPr lang="en-US" smtClean="0"/>
              <a:t>4/8/18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958-213A-3443-9339-94B35111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5C-28D6-A046-885B-1F75D0283D55}" type="datetimeFigureOut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958-213A-3443-9339-94B35111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5C-28D6-A046-885B-1F75D0283D55}" type="datetimeFigureOut">
              <a:rPr lang="en-US" smtClean="0"/>
              <a:t>4/8/18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958-213A-3443-9339-94B35111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7185C-28D6-A046-885B-1F75D0283D55}" type="datetimeFigureOut">
              <a:rPr lang="en-US" smtClean="0"/>
              <a:t>4/8/18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FB958-213A-3443-9339-94B35111B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6651"/>
            <a:ext cx="7772400" cy="26038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Gabriola"/>
                <a:cs typeface="Gabriola"/>
              </a:rPr>
              <a:t>Download the App “</a:t>
            </a:r>
            <a:r>
              <a:rPr lang="en-US" sz="5400" dirty="0" err="1" smtClean="0">
                <a:latin typeface="Gabriola"/>
                <a:cs typeface="Gabriola"/>
              </a:rPr>
              <a:t>Mentimeter</a:t>
            </a:r>
            <a:r>
              <a:rPr lang="en-US" sz="5400" dirty="0" smtClean="0">
                <a:latin typeface="Gabriola"/>
                <a:cs typeface="Gabriola"/>
              </a:rPr>
              <a:t>”</a:t>
            </a:r>
            <a:br>
              <a:rPr lang="en-US" sz="5400" dirty="0" smtClean="0">
                <a:latin typeface="Gabriola"/>
                <a:cs typeface="Gabriola"/>
              </a:rPr>
            </a:br>
            <a:r>
              <a:rPr lang="en-US" sz="5400" dirty="0" smtClean="0">
                <a:latin typeface="Gabriola"/>
                <a:cs typeface="Gabriola"/>
              </a:rPr>
              <a:t>OR</a:t>
            </a:r>
            <a:br>
              <a:rPr lang="en-US" sz="5400" dirty="0" smtClean="0">
                <a:latin typeface="Gabriola"/>
                <a:cs typeface="Gabriola"/>
              </a:rPr>
            </a:br>
            <a:r>
              <a:rPr lang="en-US" sz="5400" dirty="0" smtClean="0">
                <a:latin typeface="Gabriola"/>
                <a:cs typeface="Gabriola"/>
              </a:rPr>
              <a:t>Go to </a:t>
            </a:r>
            <a:r>
              <a:rPr lang="en-US" sz="5400" dirty="0" err="1" smtClean="0">
                <a:latin typeface="Gabriola"/>
                <a:cs typeface="Gabriola"/>
              </a:rPr>
              <a:t>www.menti.com</a:t>
            </a:r>
            <a:r>
              <a:rPr lang="en-US" sz="5400" dirty="0" smtClean="0">
                <a:latin typeface="Gabriola"/>
                <a:cs typeface="Gabriola"/>
              </a:rPr>
              <a:t/>
            </a:r>
            <a:br>
              <a:rPr lang="en-US" sz="5400" dirty="0" smtClean="0">
                <a:latin typeface="Gabriola"/>
                <a:cs typeface="Gabriola"/>
              </a:rPr>
            </a:br>
            <a:endParaRPr lang="en-US" sz="5400" dirty="0">
              <a:latin typeface="Gabriola"/>
              <a:cs typeface="Gabriol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Gabriola"/>
                <a:cs typeface="Gabriola"/>
              </a:rPr>
              <a:t>Use the code</a:t>
            </a:r>
          </a:p>
          <a:p>
            <a:r>
              <a:rPr lang="en-US" sz="7200" dirty="0" smtClean="0">
                <a:latin typeface="Gabriola"/>
                <a:cs typeface="Gabriola"/>
              </a:rPr>
              <a:t>907543</a:t>
            </a:r>
            <a:endParaRPr lang="en-US" sz="72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66850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637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Interaction skills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12"/>
            <a:ext cx="9144000" cy="1039687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Gabriola"/>
                <a:cs typeface="Gabriola"/>
              </a:rPr>
              <a:t>Affective Skills</a:t>
            </a:r>
            <a:endParaRPr lang="en-US" sz="6000" dirty="0">
              <a:solidFill>
                <a:srgbClr val="000000"/>
              </a:solidFill>
              <a:latin typeface="Gabriola"/>
              <a:cs typeface="Gabriol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20" y="1874756"/>
            <a:ext cx="6084639" cy="40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8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728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Cognitive Skills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012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607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 smtClean="0">
                <a:solidFill>
                  <a:srgbClr val="000000"/>
                </a:solidFill>
                <a:latin typeface="Gabriola"/>
                <a:cs typeface="Gabriola"/>
              </a:rPr>
              <a:t>Cognitive Skills</a:t>
            </a:r>
            <a:endParaRPr lang="en-US" sz="6000" dirty="0">
              <a:latin typeface="Gabriola"/>
              <a:cs typeface="Gabriol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37" y="1707851"/>
            <a:ext cx="7421363" cy="427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3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en-US" sz="6000" dirty="0" smtClean="0">
                <a:solidFill>
                  <a:srgbClr val="000000"/>
                </a:solidFill>
                <a:latin typeface="Gabriola"/>
                <a:cs typeface="Gabriola"/>
              </a:rPr>
              <a:t>Self Esteem</a:t>
            </a:r>
            <a:endParaRPr lang="en-US" sz="6000" dirty="0">
              <a:solidFill>
                <a:srgbClr val="000000"/>
              </a:solidFill>
              <a:latin typeface="Gabriola"/>
              <a:cs typeface="Gabriol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6993" y="2186201"/>
            <a:ext cx="63177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Gabriola"/>
                <a:cs typeface="Gabriola"/>
              </a:rPr>
              <a:t>Most fears of rejection rest on the desire for approval from other people. Don't base your self-esteem on their opinions</a:t>
            </a:r>
            <a:r>
              <a:rPr lang="en-US" sz="4000" dirty="0" smtClean="0">
                <a:solidFill>
                  <a:srgbClr val="FFFFFF"/>
                </a:solidFill>
                <a:latin typeface="Gabriola"/>
                <a:cs typeface="Gabriola"/>
              </a:rPr>
              <a:t>.</a:t>
            </a:r>
          </a:p>
          <a:p>
            <a:endParaRPr lang="en-US" sz="4000" dirty="0">
              <a:solidFill>
                <a:srgbClr val="FFFFFF"/>
              </a:solidFill>
              <a:latin typeface="Gabriola"/>
              <a:cs typeface="Gabriola"/>
            </a:endParaRPr>
          </a:p>
          <a:p>
            <a:pPr algn="r"/>
            <a:r>
              <a:rPr lang="en-US" sz="4000" i="1" dirty="0" smtClean="0">
                <a:solidFill>
                  <a:srgbClr val="FFFFFF"/>
                </a:solidFill>
                <a:latin typeface="Gabriola"/>
                <a:cs typeface="Gabriola"/>
              </a:rPr>
              <a:t>Harvey Mackay</a:t>
            </a:r>
            <a:endParaRPr lang="en-US" sz="4000" i="1" dirty="0">
              <a:solidFill>
                <a:srgbClr val="FFFFFF"/>
              </a:solidFill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264310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780" y="1817214"/>
            <a:ext cx="7451039" cy="3801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Gabriola"/>
                <a:cs typeface="Gabriola"/>
              </a:rPr>
              <a:t>Classroom participation is the greatest single predictor of social success for school aged children.</a:t>
            </a:r>
            <a:endParaRPr lang="en-US" sz="6000" dirty="0">
              <a:latin typeface="Gabriola"/>
              <a:cs typeface="Gabriol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000000"/>
                </a:solidFill>
                <a:latin typeface="Gabriola"/>
                <a:cs typeface="Gabriola"/>
              </a:rPr>
              <a:t>Research Has Shown...</a:t>
            </a:r>
            <a:endParaRPr lang="en-US" sz="6000" dirty="0">
              <a:solidFill>
                <a:srgbClr val="000000"/>
              </a:solidFill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381745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Gabriola"/>
                <a:cs typeface="Gabriola"/>
              </a:rPr>
              <a:t>Interrelated </a:t>
            </a:r>
            <a:r>
              <a:rPr lang="en-US" sz="6000" dirty="0">
                <a:solidFill>
                  <a:schemeClr val="bg1"/>
                </a:solidFill>
                <a:latin typeface="Gabriola"/>
                <a:cs typeface="Gabriola"/>
              </a:rPr>
              <a:t>Construct of Social Skills</a:t>
            </a:r>
          </a:p>
        </p:txBody>
      </p:sp>
      <p:pic>
        <p:nvPicPr>
          <p:cNvPr id="4" name="Picture 3" descr="Social-relationships-figure-300x2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07" y="1783426"/>
            <a:ext cx="5987723" cy="4271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8648" y="6221492"/>
            <a:ext cx="320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Gabriola"/>
                <a:cs typeface="Gabriola"/>
              </a:rPr>
              <a:t>©</a:t>
            </a:r>
            <a:r>
              <a:rPr lang="en-US" dirty="0" smtClean="0"/>
              <a:t> </a:t>
            </a:r>
            <a:r>
              <a:rPr lang="en-US" sz="2400" i="1" dirty="0" smtClean="0">
                <a:latin typeface="Gabriola"/>
                <a:cs typeface="Gabriola"/>
              </a:rPr>
              <a:t>Karen Anderson</a:t>
            </a:r>
            <a:endParaRPr lang="en-US" sz="2400" i="1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231563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49" y="126262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Gabriola"/>
                <a:cs typeface="Gabriola"/>
              </a:rPr>
              <a:t>Social behavior is the one subject on which children are graded every single day.</a:t>
            </a:r>
            <a:endParaRPr lang="en-US" sz="60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160208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mentimeter.com/s/409018a203f64da2d9be783407b418e0/849ef3ec9e5a/edit" descr="liveslidesplaceholder-1200x90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2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207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72" y="393838"/>
            <a:ext cx="8656708" cy="6036165"/>
          </a:xfrm>
        </p:spPr>
        <p:txBody>
          <a:bodyPr numCol="2">
            <a:noAutofit/>
          </a:bodyPr>
          <a:lstStyle/>
          <a:p>
            <a:r>
              <a:rPr lang="en-US" sz="3000" dirty="0" smtClean="0">
                <a:latin typeface="Gabriola"/>
                <a:cs typeface="Gabriola"/>
              </a:rPr>
              <a:t>Functional hearing</a:t>
            </a:r>
          </a:p>
          <a:p>
            <a:r>
              <a:rPr lang="en-US" sz="3000" dirty="0" smtClean="0">
                <a:latin typeface="Gabriola"/>
                <a:cs typeface="Gabriola"/>
              </a:rPr>
              <a:t>Functional communication</a:t>
            </a:r>
          </a:p>
          <a:p>
            <a:r>
              <a:rPr lang="en-US" sz="3000" dirty="0" smtClean="0">
                <a:latin typeface="Gabriola"/>
                <a:cs typeface="Gabriola"/>
              </a:rPr>
              <a:t>Speech intelligibility</a:t>
            </a:r>
          </a:p>
          <a:p>
            <a:r>
              <a:rPr lang="en-US" sz="3000" dirty="0" smtClean="0">
                <a:latin typeface="Gabriola"/>
                <a:cs typeface="Gabriola"/>
              </a:rPr>
              <a:t>Spoken language reception/expression skills</a:t>
            </a:r>
          </a:p>
          <a:p>
            <a:r>
              <a:rPr lang="en-US" sz="3000" dirty="0" smtClean="0">
                <a:latin typeface="Gabriola"/>
                <a:cs typeface="Gabriola"/>
              </a:rPr>
              <a:t>Maturation</a:t>
            </a:r>
          </a:p>
          <a:p>
            <a:r>
              <a:rPr lang="en-US" sz="3000" dirty="0" smtClean="0">
                <a:latin typeface="Gabriola"/>
                <a:cs typeface="Gabriola"/>
              </a:rPr>
              <a:t>Quality of hearing technology and use of hearing</a:t>
            </a:r>
          </a:p>
          <a:p>
            <a:r>
              <a:rPr lang="en-US" sz="3000" dirty="0" smtClean="0">
                <a:latin typeface="Gabriola"/>
                <a:cs typeface="Gabriola"/>
              </a:rPr>
              <a:t>Age of diagnosis</a:t>
            </a:r>
          </a:p>
          <a:p>
            <a:r>
              <a:rPr lang="en-US" sz="3000" dirty="0" smtClean="0">
                <a:latin typeface="Gabriola"/>
                <a:cs typeface="Gabriola"/>
              </a:rPr>
              <a:t>Age of audiological &amp; educational interventions</a:t>
            </a:r>
          </a:p>
          <a:p>
            <a:pPr marL="0" indent="0">
              <a:buNone/>
            </a:pPr>
            <a:endParaRPr lang="en-US" sz="3000" dirty="0" smtClean="0">
              <a:latin typeface="Gabriola"/>
              <a:cs typeface="Gabriola"/>
            </a:endParaRPr>
          </a:p>
          <a:p>
            <a:r>
              <a:rPr lang="en-US" sz="3000" dirty="0" smtClean="0">
                <a:latin typeface="Gabriola"/>
                <a:cs typeface="Gabriola"/>
              </a:rPr>
              <a:t>Home languages other than English</a:t>
            </a:r>
          </a:p>
          <a:p>
            <a:r>
              <a:rPr lang="en-US" sz="3000" dirty="0" smtClean="0">
                <a:latin typeface="Gabriola"/>
                <a:cs typeface="Gabriola"/>
              </a:rPr>
              <a:t>Communication participation</a:t>
            </a:r>
          </a:p>
          <a:p>
            <a:r>
              <a:rPr lang="en-US" sz="3000" dirty="0" smtClean="0">
                <a:latin typeface="Gabriola"/>
                <a:cs typeface="Gabriola"/>
              </a:rPr>
              <a:t>Preferred mode of communication</a:t>
            </a:r>
          </a:p>
          <a:p>
            <a:r>
              <a:rPr lang="en-US" sz="3000" dirty="0" smtClean="0">
                <a:latin typeface="Gabriola"/>
                <a:cs typeface="Gabriola"/>
              </a:rPr>
              <a:t>Participation in school and community activities</a:t>
            </a:r>
          </a:p>
          <a:p>
            <a:r>
              <a:rPr lang="en-US" sz="3000" dirty="0" smtClean="0">
                <a:latin typeface="Gabriola"/>
                <a:cs typeface="Gabriola"/>
              </a:rPr>
              <a:t>Parent participation in the student’s education</a:t>
            </a:r>
          </a:p>
          <a:p>
            <a:r>
              <a:rPr lang="en-US" sz="3000" dirty="0" smtClean="0">
                <a:latin typeface="Gabriola"/>
                <a:cs typeface="Gabriola"/>
              </a:rPr>
              <a:t>Teacher-parent communication</a:t>
            </a:r>
            <a:endParaRPr lang="en-US" sz="30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134840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9806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latin typeface="Gabriola"/>
                <a:cs typeface="Gabriola"/>
              </a:rPr>
              <a:t>Success is typically measured in terms of language and academic achievement comparable to hearing peers.</a:t>
            </a:r>
            <a:endParaRPr lang="en-US" sz="60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198730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56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Gabriola"/>
                <a:cs typeface="Gabriola"/>
              </a:rPr>
              <a:t>Imperative social achievement be included in overall measurement of success.</a:t>
            </a:r>
            <a:endParaRPr lang="en-US" sz="60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307451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4611" y="1326675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Gabriola"/>
                <a:cs typeface="Gabriola"/>
              </a:rPr>
              <a:t>Social Development and Children Who Are Deaf or Hard of Hearing</a:t>
            </a:r>
            <a:endParaRPr lang="en-US" sz="5400" dirty="0">
              <a:latin typeface="Gabriola"/>
              <a:cs typeface="Gabriol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0411" y="38862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Gabriola"/>
                <a:cs typeface="Gabriola"/>
              </a:rPr>
              <a:t>Joni Alberg, PhD</a:t>
            </a:r>
          </a:p>
          <a:p>
            <a:r>
              <a:rPr lang="en-US" dirty="0" smtClean="0">
                <a:latin typeface="Gabriola"/>
                <a:cs typeface="Gabriola"/>
              </a:rPr>
              <a:t>Yale Alberg &amp; Associates</a:t>
            </a:r>
          </a:p>
          <a:p>
            <a:r>
              <a:rPr lang="en-US" dirty="0" smtClean="0">
                <a:latin typeface="Gabriola"/>
                <a:cs typeface="Gabriola"/>
              </a:rPr>
              <a:t>April 9, 2018</a:t>
            </a:r>
            <a:endParaRPr lang="en-US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279097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5758"/>
          </a:xfrm>
          <a:solidFill>
            <a:schemeClr val="tx1"/>
          </a:solidFill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6000" dirty="0" smtClean="0">
                <a:solidFill>
                  <a:schemeClr val="bg1"/>
                </a:solidFill>
                <a:latin typeface="Gabriola"/>
                <a:cs typeface="Gabriola"/>
              </a:rPr>
              <a:t>Assessment	</a:t>
            </a:r>
            <a:endParaRPr lang="en-US" sz="6000" dirty="0">
              <a:solidFill>
                <a:schemeClr val="bg1"/>
              </a:solidFill>
              <a:latin typeface="Gabriola"/>
              <a:cs typeface="Gabriol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68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latin typeface="Gabriola"/>
                <a:cs typeface="Gabriola"/>
              </a:rPr>
              <a:t>Does child have the necessary language for social interactions?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>
              <a:latin typeface="Gabriola"/>
              <a:cs typeface="Gabriol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4800" dirty="0" smtClean="0">
                <a:latin typeface="Gabriola"/>
                <a:cs typeface="Gabriola"/>
              </a:rPr>
              <a:t>Does child have the necessary underlying social skills upon which they can achieve higher-order skills?</a:t>
            </a:r>
            <a:endParaRPr lang="en-US" sz="48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325628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3559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Gabriola"/>
                <a:cs typeface="Gabriola"/>
              </a:rPr>
              <a:t>Types of Assessments</a:t>
            </a:r>
            <a:endParaRPr lang="en-US" sz="6000" dirty="0">
              <a:solidFill>
                <a:schemeClr val="bg1"/>
              </a:solidFill>
              <a:latin typeface="Gabriola"/>
              <a:cs typeface="Gabriol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351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Gabriola"/>
                <a:cs typeface="Gabriola"/>
              </a:rPr>
              <a:t>Teacher observation</a:t>
            </a:r>
          </a:p>
          <a:p>
            <a:pPr marL="0" indent="0" algn="ctr">
              <a:buNone/>
            </a:pPr>
            <a:r>
              <a:rPr lang="en-US" sz="6000" dirty="0" smtClean="0">
                <a:latin typeface="Gabriola"/>
                <a:cs typeface="Gabriola"/>
              </a:rPr>
              <a:t>Parent observation</a:t>
            </a:r>
          </a:p>
          <a:p>
            <a:pPr marL="0" indent="0" algn="ctr">
              <a:buNone/>
            </a:pPr>
            <a:r>
              <a:rPr lang="en-US" sz="6000" dirty="0" smtClean="0">
                <a:latin typeface="Gabriola"/>
                <a:cs typeface="Gabriola"/>
              </a:rPr>
              <a:t>Student self assessment</a:t>
            </a:r>
            <a:endParaRPr lang="en-US" sz="60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120810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026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Gabriola"/>
                <a:cs typeface="Gabriola"/>
              </a:rPr>
              <a:t>Instructional Strategies</a:t>
            </a:r>
            <a:endParaRPr lang="en-US" sz="6000" dirty="0">
              <a:solidFill>
                <a:schemeClr val="bg1"/>
              </a:solidFill>
              <a:latin typeface="Gabriola"/>
              <a:cs typeface="Gabriol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8903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Gabriola"/>
                <a:cs typeface="Gabriola"/>
              </a:rPr>
              <a:t>Direct instruction</a:t>
            </a:r>
          </a:p>
          <a:p>
            <a:pPr marL="0" indent="0" algn="ctr">
              <a:buNone/>
            </a:pPr>
            <a:endParaRPr lang="en-US" sz="1800" dirty="0" smtClean="0">
              <a:latin typeface="Gabriola"/>
              <a:cs typeface="Gabriola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Gabriola"/>
                <a:cs typeface="Gabriola"/>
              </a:rPr>
              <a:t>Role play</a:t>
            </a:r>
          </a:p>
          <a:p>
            <a:pPr marL="0" indent="0" algn="ctr">
              <a:buNone/>
            </a:pPr>
            <a:endParaRPr lang="en-US" sz="1800" dirty="0" smtClean="0">
              <a:latin typeface="Gabriola"/>
              <a:cs typeface="Gabriola"/>
            </a:endParaRPr>
          </a:p>
          <a:p>
            <a:pPr marL="0" indent="0" algn="ctr">
              <a:buNone/>
            </a:pPr>
            <a:r>
              <a:rPr lang="en-US" sz="4800" dirty="0" smtClean="0">
                <a:latin typeface="Gabriola"/>
                <a:cs typeface="Gabriola"/>
              </a:rPr>
              <a:t>Auditory practice</a:t>
            </a:r>
            <a:endParaRPr lang="en-US" sz="48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409366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8-04-02 at 4.06.3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0" b="28690"/>
          <a:stretch>
            <a:fillRect/>
          </a:stretch>
        </p:blipFill>
        <p:spPr>
          <a:xfrm>
            <a:off x="457200" y="0"/>
            <a:ext cx="82296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53445" y="6304002"/>
            <a:ext cx="647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</a:t>
            </a:r>
            <a:r>
              <a:rPr lang="en-US" dirty="0" err="1" smtClean="0">
                <a:solidFill>
                  <a:schemeClr val="bg1"/>
                </a:solidFill>
              </a:rPr>
              <a:t>infanthearing.org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ebook</a:t>
            </a:r>
            <a:r>
              <a:rPr lang="en-US" dirty="0" smtClean="0">
                <a:solidFill>
                  <a:schemeClr val="bg1"/>
                </a:solidFill>
              </a:rPr>
              <a:t>-educating-children-</a:t>
            </a:r>
            <a:r>
              <a:rPr lang="en-US" dirty="0" err="1" smtClean="0">
                <a:solidFill>
                  <a:schemeClr val="bg1"/>
                </a:solidFill>
              </a:rPr>
              <a:t>dhh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index.html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3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78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Gabriola"/>
                <a:cs typeface="Gabriola"/>
              </a:rPr>
              <a:t>Social behavior is the one subject on which children are graded every single day.</a:t>
            </a:r>
          </a:p>
        </p:txBody>
      </p:sp>
    </p:spTree>
    <p:extLst>
      <p:ext uri="{BB962C8B-B14F-4D97-AF65-F5344CB8AC3E}">
        <p14:creationId xmlns:p14="http://schemas.microsoft.com/office/powerpoint/2010/main" val="1275381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7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mentimeter.com/s/b081e410d8861f42e2d7b10258ca2422/0fa7513a1894/edit" descr="liveslidesplaceholder-1200x90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2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Gabriola"/>
                <a:cs typeface="Gabriola"/>
              </a:rPr>
              <a:t>Copy of this PPT is available on my website</a:t>
            </a:r>
          </a:p>
          <a:p>
            <a:pPr algn="ctr"/>
            <a:endParaRPr lang="en-US" sz="6000" dirty="0">
              <a:latin typeface="Gabriola"/>
              <a:cs typeface="Gabriola"/>
            </a:endParaRPr>
          </a:p>
          <a:p>
            <a:pPr marL="0" indent="0" algn="ctr">
              <a:buNone/>
            </a:pPr>
            <a:r>
              <a:rPr lang="en-US" sz="6000" dirty="0" err="1" smtClean="0">
                <a:latin typeface="Gabriola"/>
                <a:cs typeface="Gabriola"/>
              </a:rPr>
              <a:t>www.yalealberg.com</a:t>
            </a:r>
            <a:endParaRPr lang="en-US" sz="6000" dirty="0"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354026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Gabriola"/>
                <a:cs typeface="Gabriola"/>
              </a:rPr>
              <a:t>Skills</a:t>
            </a:r>
          </a:p>
          <a:p>
            <a:pPr marL="0" indent="0" algn="ctr">
              <a:buNone/>
            </a:pPr>
            <a:endParaRPr lang="en-US" sz="1200" dirty="0" smtClean="0">
              <a:latin typeface="Gabriola"/>
              <a:cs typeface="Gabriola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Gabriola"/>
                <a:cs typeface="Gabriola"/>
              </a:rPr>
              <a:t>Self Esteem</a:t>
            </a:r>
          </a:p>
          <a:p>
            <a:pPr marL="0" indent="0" algn="ctr">
              <a:buNone/>
            </a:pPr>
            <a:endParaRPr lang="en-US" sz="1200" dirty="0" smtClean="0">
              <a:latin typeface="Gabriola"/>
              <a:cs typeface="Gabriola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Gabriola"/>
                <a:cs typeface="Gabriola"/>
              </a:rPr>
              <a:t>Social Development and Children </a:t>
            </a:r>
            <a:r>
              <a:rPr lang="en-US" sz="4000" dirty="0">
                <a:latin typeface="Gabriola"/>
                <a:cs typeface="Gabriola"/>
              </a:rPr>
              <a:t>W</a:t>
            </a:r>
            <a:r>
              <a:rPr lang="en-US" sz="4000" dirty="0" smtClean="0">
                <a:latin typeface="Gabriola"/>
                <a:cs typeface="Gabriola"/>
              </a:rPr>
              <a:t>ho </a:t>
            </a:r>
            <a:r>
              <a:rPr lang="en-US" sz="4000" dirty="0">
                <a:latin typeface="Gabriola"/>
                <a:cs typeface="Gabriola"/>
              </a:rPr>
              <a:t>A</a:t>
            </a:r>
            <a:r>
              <a:rPr lang="en-US" sz="4000" dirty="0" smtClean="0">
                <a:latin typeface="Gabriola"/>
                <a:cs typeface="Gabriola"/>
              </a:rPr>
              <a:t>re D/HH</a:t>
            </a:r>
          </a:p>
          <a:p>
            <a:pPr marL="0" indent="0" algn="ctr">
              <a:buNone/>
            </a:pPr>
            <a:endParaRPr lang="en-US" sz="1200" dirty="0" smtClean="0">
              <a:latin typeface="Gabriola"/>
              <a:cs typeface="Gabriola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Gabriola"/>
                <a:cs typeface="Gabriola"/>
              </a:rPr>
              <a:t>Measuring Skill Acquisition</a:t>
            </a:r>
          </a:p>
          <a:p>
            <a:pPr marL="0" indent="0" algn="ctr">
              <a:buNone/>
            </a:pPr>
            <a:endParaRPr lang="en-US" sz="1200" dirty="0" smtClean="0">
              <a:latin typeface="Gabriola"/>
              <a:cs typeface="Gabriola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Gabriola"/>
                <a:cs typeface="Gabriola"/>
              </a:rPr>
              <a:t>Instructional Strategies</a:t>
            </a:r>
            <a:endParaRPr lang="en-US" sz="4000" dirty="0">
              <a:latin typeface="Gabriola"/>
              <a:cs typeface="Gabrio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97902" y="6654930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01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Gabriola"/>
                <a:cs typeface="Gabriola"/>
              </a:rPr>
              <a:t>What I will be talking about...</a:t>
            </a:r>
            <a:endParaRPr lang="en-US" sz="6000" dirty="0">
              <a:solidFill>
                <a:schemeClr val="bg1"/>
              </a:solidFill>
              <a:latin typeface="Gabriola"/>
              <a:cs typeface="Gabriola"/>
            </a:endParaRPr>
          </a:p>
        </p:txBody>
      </p:sp>
    </p:spTree>
    <p:extLst>
      <p:ext uri="{BB962C8B-B14F-4D97-AF65-F5344CB8AC3E}">
        <p14:creationId xmlns:p14="http://schemas.microsoft.com/office/powerpoint/2010/main" val="6778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78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latin typeface="Gabriola"/>
                <a:cs typeface="Gabriola"/>
              </a:rPr>
              <a:t>Social behavior is the one subject on which children are graded every single day.</a:t>
            </a:r>
          </a:p>
        </p:txBody>
      </p:sp>
    </p:spTree>
    <p:extLst>
      <p:ext uri="{BB962C8B-B14F-4D97-AF65-F5344CB8AC3E}">
        <p14:creationId xmlns:p14="http://schemas.microsoft.com/office/powerpoint/2010/main" val="720325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lide.url=https://www.mentimeter.com/s/060de414431561939a5e4b0db5b31fa1/07563c319baf/edit" descr="liveslidesplaceholder-1200x900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63500"/>
            <a:ext cx="9017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0000"/>
                </a:solidFill>
                <a:latin typeface="Gabriola"/>
                <a:cs typeface="Gabriola"/>
              </a:rPr>
              <a:t>Developing Social Skills</a:t>
            </a:r>
            <a:endParaRPr lang="en-US" sz="6000" dirty="0">
              <a:solidFill>
                <a:srgbClr val="000000"/>
              </a:solidFill>
              <a:latin typeface="Gabriola"/>
              <a:cs typeface="Gabriol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7300"/>
            <a:ext cx="9144000" cy="4525963"/>
          </a:xfrm>
        </p:spPr>
        <p:txBody>
          <a:bodyPr/>
          <a:lstStyle/>
          <a:p>
            <a:pPr algn="ctr"/>
            <a:endParaRPr lang="en-US" sz="4800" dirty="0"/>
          </a:p>
          <a:p>
            <a:pPr marL="457200" lvl="1" indent="0" algn="ctr">
              <a:buNone/>
            </a:pPr>
            <a:r>
              <a:rPr lang="en-US" sz="5400" dirty="0" smtClean="0">
                <a:latin typeface="Gabriola"/>
                <a:cs typeface="Gabriola"/>
              </a:rPr>
              <a:t>Children begin the process of socialization as soon as they are born.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582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655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Gabriola"/>
                <a:cs typeface="Gabriola"/>
              </a:rPr>
              <a:t>Foundational skills</a:t>
            </a:r>
          </a:p>
          <a:p>
            <a:pPr marL="0" indent="0" algn="ctr">
              <a:buNone/>
            </a:pPr>
            <a:endParaRPr lang="en-US" sz="2400" dirty="0" smtClean="0">
              <a:latin typeface="Gabriola"/>
              <a:cs typeface="Gabriola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Gabriola"/>
                <a:cs typeface="Gabriola"/>
              </a:rPr>
              <a:t>Interaction skills</a:t>
            </a:r>
          </a:p>
          <a:p>
            <a:pPr marL="0" indent="0" algn="ctr">
              <a:buNone/>
            </a:pPr>
            <a:endParaRPr lang="en-US" sz="2400" dirty="0" smtClean="0">
              <a:latin typeface="Gabriola"/>
              <a:cs typeface="Gabriola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Gabriola"/>
                <a:cs typeface="Gabriola"/>
              </a:rPr>
              <a:t>Affective skills</a:t>
            </a:r>
          </a:p>
          <a:p>
            <a:pPr marL="0" indent="0" algn="ctr">
              <a:buNone/>
            </a:pPr>
            <a:endParaRPr lang="en-US" sz="2400" dirty="0" smtClean="0">
              <a:latin typeface="Gabriola"/>
              <a:cs typeface="Gabriola"/>
            </a:endParaRPr>
          </a:p>
          <a:p>
            <a:pPr marL="0" indent="0" algn="ctr">
              <a:buNone/>
            </a:pPr>
            <a:r>
              <a:rPr lang="en-US" sz="4000" dirty="0" smtClean="0">
                <a:latin typeface="Gabriola"/>
                <a:cs typeface="Gabriola"/>
              </a:rPr>
              <a:t>Cognitive skills</a:t>
            </a:r>
            <a:endParaRPr lang="en-US" sz="4000" dirty="0">
              <a:latin typeface="Gabriola"/>
              <a:cs typeface="Gabrio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01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chemeClr val="bg1"/>
                </a:solidFill>
                <a:latin typeface="Gabriola"/>
                <a:cs typeface="Gabriola"/>
              </a:rPr>
              <a:t>Social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Gabriola"/>
                <a:cs typeface="Gabriola"/>
              </a:rPr>
              <a:t>Skill Groupings</a:t>
            </a:r>
          </a:p>
        </p:txBody>
      </p:sp>
    </p:spTree>
    <p:extLst>
      <p:ext uri="{BB962C8B-B14F-4D97-AF65-F5344CB8AC3E}">
        <p14:creationId xmlns:p14="http://schemas.microsoft.com/office/powerpoint/2010/main" val="315613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014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Gabriola"/>
                <a:cs typeface="Gabriola"/>
              </a:rPr>
              <a:t>Foundational Skills</a:t>
            </a:r>
            <a:endParaRPr lang="en-US" sz="6000" dirty="0">
              <a:solidFill>
                <a:schemeClr val="bg1"/>
              </a:solidFill>
              <a:latin typeface="Gabriola"/>
              <a:cs typeface="Gabriol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420" y="1261011"/>
            <a:ext cx="3810000" cy="2311400"/>
          </a:xfrm>
          <a:prstGeom prst="rect">
            <a:avLst/>
          </a:prstGeom>
        </p:spPr>
      </p:pic>
      <p:pic>
        <p:nvPicPr>
          <p:cNvPr id="10" name="Picture 9" descr="angry f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1" y="3085931"/>
            <a:ext cx="3689985" cy="24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94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10060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</p:txBody>
      </p:sp>
      <p:pic>
        <p:nvPicPr>
          <p:cNvPr id="5" name="Picture 4" descr="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56" y="1626523"/>
            <a:ext cx="6604000" cy="439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39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0000"/>
                </a:solidFill>
                <a:latin typeface="Gabriola"/>
                <a:cs typeface="Gabriola"/>
              </a:rPr>
              <a:t>Interaction Skills</a:t>
            </a:r>
            <a:endParaRPr lang="en-US" sz="6000" dirty="0">
              <a:latin typeface="Gabriola"/>
              <a:cs typeface="Gabriol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7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902</TotalTime>
  <Words>663</Words>
  <Application>Microsoft Macintosh PowerPoint</Application>
  <PresentationFormat>On-screen Show (4:3)</PresentationFormat>
  <Paragraphs>164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Black</vt:lpstr>
      <vt:lpstr>Download the App “Mentimeter” OR Go to www.menti.com </vt:lpstr>
      <vt:lpstr>Social Development and Children Who Are Deaf or Hard of Hearing</vt:lpstr>
      <vt:lpstr> </vt:lpstr>
      <vt:lpstr>PowerPoint Presentation</vt:lpstr>
      <vt:lpstr>PowerPoint Presentation</vt:lpstr>
      <vt:lpstr>Developing Social Skills</vt:lpstr>
      <vt:lpstr>PowerPoint Presentation</vt:lpstr>
      <vt:lpstr>PowerPoint Presentation</vt:lpstr>
      <vt:lpstr>PowerPoint Presentation</vt:lpstr>
      <vt:lpstr>Affective Skills</vt:lpstr>
      <vt:lpstr>Cognitive Skills</vt:lpstr>
      <vt:lpstr>Self Esteem</vt:lpstr>
      <vt:lpstr>PowerPoint Presentation</vt:lpstr>
      <vt:lpstr>Interrelated Construct of Social Skills</vt:lpstr>
      <vt:lpstr>PowerPoint Presentation</vt:lpstr>
      <vt:lpstr>PowerPoint Presentation</vt:lpstr>
      <vt:lpstr> </vt:lpstr>
      <vt:lpstr>PowerPoint Presentation</vt:lpstr>
      <vt:lpstr>PowerPoint Presentation</vt:lpstr>
      <vt:lpstr>Assessment </vt:lpstr>
      <vt:lpstr>Types of Assessments</vt:lpstr>
      <vt:lpstr>Instructional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Alberg&amp;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Development of Children Who Are Deaf or Hard of Hearing</dc:title>
  <dc:creator>Joni Alberg</dc:creator>
  <cp:lastModifiedBy>jarles alberg</cp:lastModifiedBy>
  <cp:revision>41</cp:revision>
  <cp:lastPrinted>2018-04-07T23:02:48Z</cp:lastPrinted>
  <dcterms:created xsi:type="dcterms:W3CDTF">2018-04-02T19:56:34Z</dcterms:created>
  <dcterms:modified xsi:type="dcterms:W3CDTF">2018-04-09T01:49:45Z</dcterms:modified>
</cp:coreProperties>
</file>